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71" r:id="rId2"/>
    <p:sldId id="260" r:id="rId3"/>
    <p:sldId id="277" r:id="rId4"/>
    <p:sldId id="272" r:id="rId5"/>
    <p:sldId id="273" r:id="rId6"/>
    <p:sldId id="281" r:id="rId7"/>
    <p:sldId id="283" r:id="rId8"/>
    <p:sldId id="278" r:id="rId9"/>
    <p:sldId id="279" r:id="rId10"/>
    <p:sldId id="280" r:id="rId11"/>
    <p:sldId id="288" r:id="rId12"/>
    <p:sldId id="284" r:id="rId13"/>
    <p:sldId id="285" r:id="rId14"/>
    <p:sldId id="275" r:id="rId15"/>
    <p:sldId id="286" r:id="rId16"/>
    <p:sldId id="289" r:id="rId17"/>
    <p:sldId id="287" r:id="rId18"/>
    <p:sldId id="290" r:id="rId19"/>
    <p:sldId id="291" r:id="rId20"/>
    <p:sldId id="276" r:id="rId21"/>
    <p:sldId id="292" r:id="rId22"/>
    <p:sldId id="267" r:id="rId23"/>
  </p:sldIdLst>
  <p:sldSz cx="12192000" cy="6858000"/>
  <p:notesSz cx="6858000" cy="9144000"/>
  <p:embeddedFontLst>
    <p:embeddedFont>
      <p:font typeface="DX시인과나" panose="02020600000000000000" pitchFamily="18" charset="-127"/>
      <p:regular r:id="rId25"/>
    </p:embeddedFont>
    <p:embeddedFont>
      <p:font typeface="KoPub돋움체 Bold" panose="02020603020101020101" pitchFamily="18" charset="-127"/>
      <p:regular r:id="rId26"/>
    </p:embeddedFont>
    <p:embeddedFont>
      <p:font typeface="KoPub돋움체 Medium" panose="020206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5" autoAdjust="0"/>
    <p:restoredTop sz="95424" autoAdjust="0"/>
  </p:normalViewPr>
  <p:slideViewPr>
    <p:cSldViewPr snapToGrid="0" showGuides="1">
      <p:cViewPr varScale="1">
        <p:scale>
          <a:sx n="94" d="100"/>
          <a:sy n="94" d="100"/>
        </p:scale>
        <p:origin x="444" y="45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0943E-EFCB-4678-99FF-0EA24481C607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5F543-C4E1-4851-B2BC-D74D211D18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66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해석 </a:t>
            </a:r>
            <a:r>
              <a:rPr lang="en-US" altLang="ko-KR" sz="12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집안에 오래 머물수록 독감 바이러스가 집에서 빠져나오지 못하여 독감 발병률이 높아 </a:t>
            </a:r>
            <a:r>
              <a:rPr lang="ko-KR" altLang="en-US" sz="1200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질수</a:t>
            </a:r>
            <a:r>
              <a:rPr lang="ko-KR" altLang="en-US" sz="12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있다는 자료가 있었다</a:t>
            </a:r>
            <a:r>
              <a:rPr lang="en-US" altLang="ko-KR" sz="12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교통량의 감소하여 집에 머문 시간이 늘어나고 도시가스 사용량이 늘어 난방으로 환기량이 낮아지고 미세먼지가 늘어 환기량이 낮아지면 인플레이자가 발생이 늘어난다는 해석을 할 수 있다</a:t>
            </a:r>
            <a:r>
              <a:rPr lang="en-US" altLang="ko-KR" sz="12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5F543-C4E1-4851-B2BC-D74D211D18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9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72DEF-C1C0-4D31-8FEA-7164F5E10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49447D-0AC1-490E-BBE9-8A567B2BF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B92CC-271F-4311-9FC5-BC9C0676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8C3AC0-65CD-4F02-9208-5D1F0BC2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341BB-DBA3-4AEF-A434-7C606534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02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07D7A-E412-4C1C-89A5-EADA5552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7C11C1-CF41-4884-A20C-D52782A47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C7AF2-23B3-4FB9-B6F4-F1F80910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1F8D1-E754-46AB-920B-32D5A2AC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C2F306-9363-418C-9BA0-1DC06AAA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9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5AE32E-DF8F-4E4A-BAC7-B953E6169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1F96C-E8E3-4C54-AEDE-78AC497C3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6DC85E-7618-4804-9242-5ADC6897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7CE47-14CC-4831-BB05-64E9B211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9B7AD-0D6A-4E9A-A815-C87FBB65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63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56588-3A2C-43C8-9BFC-69C02680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FE5327-BB4E-434E-9C99-54333AB49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DBD023-0E71-427B-B45D-9BC27F45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80222-07B5-49F4-B0A3-EFFDE97C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B4105-5D38-4885-8602-CDEC806FC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13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A9E9D-1613-48E1-A7C6-157F837E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3E3DA-6627-4E17-8EC2-504D604A5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F809C-5881-4159-AACE-53C75BD4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773F2-C47F-4A7F-BA50-1A37FD68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89C3F-5938-42AB-8350-64B7E463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6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9D7C6-608E-4F6B-9C3E-86A749FD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B8D16-DC6F-40E2-8218-EF01858DD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EECA27-F168-4C9D-B991-1B380268F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A38EB-BBCD-410F-A38A-CD6829F0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7A031F-EF0F-4EF8-B7ED-29ED908E2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2AF73F-6497-4184-9073-16C4BE7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1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46870-16F5-4A4A-8ADE-088BBF15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CDF8E-1DAF-426D-9A85-B66802E23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DC14A5-0E04-4EB8-BEB9-4A4DE69C9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124E8E-7B38-4A2F-A909-1FE4B004A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AA34E8-AD01-4941-980F-12361A33E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87885F-FA41-4E13-AD6F-1E683952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F5993A-63B5-46B0-B9E5-44B8EB2B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10A67C-D643-4C70-AE3F-5A0FC283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4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26B4B-D603-45B7-823E-D7977069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485826-6E7A-4EB5-BD5A-A6621D36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C7E274-298E-44FE-951A-C2F2F81F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630CF7-A336-4D7C-BE85-1764B1FE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45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D94299-E8AA-457F-9BCD-C4E2B419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C1D69A-4B7D-4A79-969D-BA3B3C441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E8EAEF-E5A4-4A0F-94E9-43E7ADF7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6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DD5B4-0154-4503-B031-A828321BD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22B925-9353-46B2-B6E1-ADE929A6D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1F359E-68E3-47DC-A648-721D49989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E1850E-A64B-49CE-9D7C-D01F277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75938A-3676-4675-B1F4-A223AD65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E7514E-5304-485C-825B-719F778D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0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CDCB9-9D68-4054-9756-4D213D044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EADA7F-AF33-4794-A564-54154470E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20EE3F-00F1-44CD-ACFE-07CF479DD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0E015E-1C0A-4BE3-B111-9D27101B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6ABC3-C7BB-4FB9-980C-E9FB5ADC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4FDD9D-7323-4DBB-B471-6E18D1AC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077005-10C4-4E58-B8D4-978F402A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8041FB-B7AA-46F8-BE52-5215E2B4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387653-6A2A-4023-B96C-BD2B49B77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316F3-5F30-4962-94F8-C88FCA65C888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318E7-D344-4421-B806-B197728D5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67FC3-D896-498D-A481-D48E93183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C7A8-041F-4F7A-B08F-A011E7477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5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조류, 동물, 앉아있는이(가) 표시된 사진&#10;&#10;자동 생성된 설명">
            <a:extLst>
              <a:ext uri="{FF2B5EF4-FFF2-40B4-BE49-F238E27FC236}">
                <a16:creationId xmlns:a16="http://schemas.microsoft.com/office/drawing/2014/main" id="{AC233095-5B45-4836-ADE5-902CDCF5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F3F3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"/>
            <a:ext cx="12192000" cy="68571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A64D45-B227-4A32-B866-D256DBF3C0A3}"/>
              </a:ext>
            </a:extLst>
          </p:cNvPr>
          <p:cNvSpPr/>
          <p:nvPr/>
        </p:nvSpPr>
        <p:spPr>
          <a:xfrm>
            <a:off x="8162059" y="2154937"/>
            <a:ext cx="3898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인플루엔자의 발병요인 분석</a:t>
            </a:r>
            <a:endParaRPr lang="en-US" altLang="ko-KR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r"/>
            <a:endParaRPr lang="ko-KR" altLang="en-US" sz="2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7824F-1997-4337-8A22-3A0DF68A5604}"/>
              </a:ext>
            </a:extLst>
          </p:cNvPr>
          <p:cNvSpPr txBox="1"/>
          <p:nvPr/>
        </p:nvSpPr>
        <p:spPr>
          <a:xfrm>
            <a:off x="131279" y="238991"/>
            <a:ext cx="237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분석</a:t>
            </a:r>
            <a:r>
              <a:rPr lang="en-US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</a:t>
            </a:r>
            <a:r>
              <a: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발표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BA2571-FEDA-469B-8313-58F5DCE9720C}"/>
              </a:ext>
            </a:extLst>
          </p:cNvPr>
          <p:cNvSpPr/>
          <p:nvPr/>
        </p:nvSpPr>
        <p:spPr>
          <a:xfrm rot="5400000">
            <a:off x="-2522041" y="3877843"/>
            <a:ext cx="5552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pple SD Gothic Neo Light" charset="-127"/>
              </a:rPr>
              <a:t>IT </a:t>
            </a:r>
            <a:r>
              <a:rPr lang="ko-KR" altLang="en-US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pple SD Gothic Neo Light" charset="-127"/>
              </a:rPr>
              <a:t>경영학과 </a:t>
            </a:r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pple SD Gothic Neo Light" charset="-127"/>
              </a:rPr>
              <a:t>2013314016 </a:t>
            </a:r>
            <a:r>
              <a:rPr lang="ko-KR" altLang="en-US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pple SD Gothic Neo Light" charset="-127"/>
              </a:rPr>
              <a:t>문일주 </a:t>
            </a:r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pple SD Gothic Neo Light" charset="-127"/>
              </a:rPr>
              <a:t>| IT </a:t>
            </a:r>
            <a:r>
              <a:rPr lang="ko-KR" altLang="en-US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pple SD Gothic Neo Light" charset="-127"/>
              </a:rPr>
              <a:t>경영학과 </a:t>
            </a:r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pple SD Gothic Neo Light" charset="-127"/>
              </a:rPr>
              <a:t>2013316014 </a:t>
            </a:r>
            <a:r>
              <a:rPr lang="ko-KR" altLang="en-US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pple SD Gothic Neo Light" charset="-127"/>
              </a:rPr>
              <a:t>박종길 </a:t>
            </a:r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pple SD Gothic Neo Light" charset="-127"/>
              </a:rPr>
              <a:t>| IT </a:t>
            </a:r>
            <a:r>
              <a:rPr lang="ko-KR" altLang="en-US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pple SD Gothic Neo Light" charset="-127"/>
              </a:rPr>
              <a:t>경영학과 </a:t>
            </a:r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2015316011 </a:t>
            </a:r>
            <a:r>
              <a:rPr lang="ko-KR" altLang="en-US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김예진</a:t>
            </a:r>
            <a:endParaRPr lang="ko-KR" altLang="ko-KR" sz="8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88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 선택법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변수 설명</a:t>
            </a:r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 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변수선택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A29F18E-6C6F-4A18-B4EB-92C64D57B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52508"/>
              </p:ext>
            </p:extLst>
          </p:nvPr>
        </p:nvGraphicFramePr>
        <p:xfrm>
          <a:off x="2254823" y="2459805"/>
          <a:ext cx="7825229" cy="136561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71187">
                  <a:extLst>
                    <a:ext uri="{9D8B030D-6E8A-4147-A177-3AD203B41FA5}">
                      <a16:colId xmlns:a16="http://schemas.microsoft.com/office/drawing/2014/main" val="587571610"/>
                    </a:ext>
                  </a:extLst>
                </a:gridCol>
                <a:gridCol w="1588510">
                  <a:extLst>
                    <a:ext uri="{9D8B030D-6E8A-4147-A177-3AD203B41FA5}">
                      <a16:colId xmlns:a16="http://schemas.microsoft.com/office/drawing/2014/main" val="138667998"/>
                    </a:ext>
                  </a:extLst>
                </a:gridCol>
                <a:gridCol w="1588511">
                  <a:extLst>
                    <a:ext uri="{9D8B030D-6E8A-4147-A177-3AD203B41FA5}">
                      <a16:colId xmlns:a16="http://schemas.microsoft.com/office/drawing/2014/main" val="109449744"/>
                    </a:ext>
                  </a:extLst>
                </a:gridCol>
                <a:gridCol w="1588511">
                  <a:extLst>
                    <a:ext uri="{9D8B030D-6E8A-4147-A177-3AD203B41FA5}">
                      <a16:colId xmlns:a16="http://schemas.microsoft.com/office/drawing/2014/main" val="467539659"/>
                    </a:ext>
                  </a:extLst>
                </a:gridCol>
                <a:gridCol w="1588510">
                  <a:extLst>
                    <a:ext uri="{9D8B030D-6E8A-4147-A177-3AD203B41FA5}">
                      <a16:colId xmlns:a16="http://schemas.microsoft.com/office/drawing/2014/main" val="2430704813"/>
                    </a:ext>
                  </a:extLst>
                </a:gridCol>
              </a:tblGrid>
              <a:tr h="390795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chemeClr val="bg1"/>
                        </a:solidFill>
                        <a:effectLst/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모든 변수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점진적 선택법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후진제거법 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단계적 방법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5969211"/>
                  </a:ext>
                </a:extLst>
              </a:tr>
              <a:tr h="4829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AIC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257.6942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257.6942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257.6942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257.6942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71341024"/>
                  </a:ext>
                </a:extLst>
              </a:tr>
              <a:tr h="491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BIC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282.6859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282.6859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282.6859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282.6859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9186325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B309E6-0DE3-41EA-9BE1-4DE249CE4574}"/>
              </a:ext>
            </a:extLst>
          </p:cNvPr>
          <p:cNvSpPr txBox="1"/>
          <p:nvPr/>
        </p:nvSpPr>
        <p:spPr>
          <a:xfrm>
            <a:off x="2482243" y="4307410"/>
            <a:ext cx="7370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다양한 변수 선택법을 사용한 결과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AIC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BIC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의 값이 다 일치함으로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단계적 방법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선택하였다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666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귀 모델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회귀 모델 독립변수 유의성 검정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E23E649-268A-4A49-8D98-CE4EA556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24" y="1865846"/>
            <a:ext cx="7110828" cy="409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귀 모델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회귀 모델 유의성 검정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A39C56A-594C-494F-9D53-B94ECA90A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286959"/>
              </p:ext>
            </p:extLst>
          </p:nvPr>
        </p:nvGraphicFramePr>
        <p:xfrm>
          <a:off x="2691241" y="1641764"/>
          <a:ext cx="6722923" cy="357953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16286">
                  <a:extLst>
                    <a:ext uri="{9D8B030D-6E8A-4147-A177-3AD203B41FA5}">
                      <a16:colId xmlns:a16="http://schemas.microsoft.com/office/drawing/2014/main" val="587571610"/>
                    </a:ext>
                  </a:extLst>
                </a:gridCol>
                <a:gridCol w="1411736">
                  <a:extLst>
                    <a:ext uri="{9D8B030D-6E8A-4147-A177-3AD203B41FA5}">
                      <a16:colId xmlns:a16="http://schemas.microsoft.com/office/drawing/2014/main" val="138667998"/>
                    </a:ext>
                  </a:extLst>
                </a:gridCol>
                <a:gridCol w="1244275">
                  <a:extLst>
                    <a:ext uri="{9D8B030D-6E8A-4147-A177-3AD203B41FA5}">
                      <a16:colId xmlns:a16="http://schemas.microsoft.com/office/drawing/2014/main" val="3547937180"/>
                    </a:ext>
                  </a:extLst>
                </a:gridCol>
                <a:gridCol w="1375313">
                  <a:extLst>
                    <a:ext uri="{9D8B030D-6E8A-4147-A177-3AD203B41FA5}">
                      <a16:colId xmlns:a16="http://schemas.microsoft.com/office/drawing/2014/main" val="2994633701"/>
                    </a:ext>
                  </a:extLst>
                </a:gridCol>
                <a:gridCol w="1375313">
                  <a:extLst>
                    <a:ext uri="{9D8B030D-6E8A-4147-A177-3AD203B41FA5}">
                      <a16:colId xmlns:a16="http://schemas.microsoft.com/office/drawing/2014/main" val="3448073494"/>
                    </a:ext>
                  </a:extLst>
                </a:gridCol>
              </a:tblGrid>
              <a:tr h="3901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Estimate Std.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Error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T-value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Pr</a:t>
                      </a:r>
                      <a:r>
                        <a:rPr lang="en-US" sz="18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(&gt;|t|)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5969211"/>
                  </a:ext>
                </a:extLst>
              </a:tr>
              <a:tr h="4821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(Intercept)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3.108108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0.574742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5.408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2.26838E-07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71341024"/>
                  </a:ext>
                </a:extLst>
              </a:tr>
              <a:tr h="4911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구글검색량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0.029508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0.003284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8.986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6.61E-16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918632574"/>
                  </a:ext>
                </a:extLst>
              </a:tr>
              <a:tr h="49882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교통량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-0.23467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0.028182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-8.327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3.4043E-14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70206920"/>
                  </a:ext>
                </a:extLst>
              </a:tr>
              <a:tr h="4633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도시가스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0.00029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0.000116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2.498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0.0135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2721171"/>
                  </a:ext>
                </a:extLst>
              </a:tr>
              <a:tr h="53107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입국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0.004317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0.000902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4.786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3.81839E-06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43722507"/>
                  </a:ext>
                </a:extLst>
              </a:tr>
              <a:tr h="3825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PM10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0.014309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0.003242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4.413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1.85654E-05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60027523"/>
                  </a:ext>
                </a:extLst>
              </a:tr>
              <a:tr h="3402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감기가능지수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0.001177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0.392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0.6954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6928332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40EB6AFE-4A91-4E3F-936B-2F7A3F6C0311}"/>
              </a:ext>
            </a:extLst>
          </p:cNvPr>
          <p:cNvGrpSpPr/>
          <p:nvPr/>
        </p:nvGrpSpPr>
        <p:grpSpPr>
          <a:xfrm>
            <a:off x="2735998" y="5468216"/>
            <a:ext cx="7310748" cy="884338"/>
            <a:chOff x="2572876" y="5369001"/>
            <a:chExt cx="7557604" cy="8843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E87595-08F0-47B8-924A-FEAAC58C2495}"/>
                </a:ext>
              </a:extLst>
            </p:cNvPr>
            <p:cNvSpPr txBox="1"/>
            <p:nvPr/>
          </p:nvSpPr>
          <p:spPr>
            <a:xfrm>
              <a:off x="2572876" y="5384050"/>
              <a:ext cx="3391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Multiple R-squared 0.747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366343-FA48-438D-BB97-973B7B293729}"/>
                </a:ext>
              </a:extLst>
            </p:cNvPr>
            <p:cNvSpPr txBox="1"/>
            <p:nvPr/>
          </p:nvSpPr>
          <p:spPr>
            <a:xfrm>
              <a:off x="6391372" y="5853229"/>
              <a:ext cx="373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P-value 0.00000000000000022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D9D8CA-1A84-40BC-B3AF-497EDE1118E7}"/>
                </a:ext>
              </a:extLst>
            </p:cNvPr>
            <p:cNvSpPr txBox="1"/>
            <p:nvPr/>
          </p:nvSpPr>
          <p:spPr>
            <a:xfrm>
              <a:off x="2572876" y="5853229"/>
              <a:ext cx="3391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F-statistic</a:t>
              </a:r>
              <a:r>
                <a:rPr lang="ko-KR" altLang="en-US" sz="2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79.21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E8E31-5DA1-4D41-A95B-D1F6ED94D48C}"/>
                </a:ext>
              </a:extLst>
            </p:cNvPr>
            <p:cNvSpPr txBox="1"/>
            <p:nvPr/>
          </p:nvSpPr>
          <p:spPr>
            <a:xfrm>
              <a:off x="6391372" y="5369001"/>
              <a:ext cx="3391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Adjusted R-squared 0.7375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C160B89-2A24-4C59-B845-E275EDB4927F}"/>
              </a:ext>
            </a:extLst>
          </p:cNvPr>
          <p:cNvSpPr txBox="1"/>
          <p:nvPr/>
        </p:nvSpPr>
        <p:spPr>
          <a:xfrm>
            <a:off x="4621062" y="1304406"/>
            <a:ext cx="4861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*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감기가능지수 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p-value 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 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0.05 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보다 크기 때문에 의미가 없는 변수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</a:t>
            </a:r>
            <a:endParaRPr lang="ko-KR" altLang="en-US" sz="1100" dirty="0">
              <a:solidFill>
                <a:schemeClr val="accent6">
                  <a:lumMod val="60000"/>
                  <a:lumOff val="4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37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귀 모델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회귀 모델 유의성 검정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D6FED-49B1-4D6E-B43B-E3595EB12246}"/>
              </a:ext>
            </a:extLst>
          </p:cNvPr>
          <p:cNvSpPr txBox="1"/>
          <p:nvPr/>
        </p:nvSpPr>
        <p:spPr>
          <a:xfrm>
            <a:off x="3449236" y="4339619"/>
            <a:ext cx="50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회귀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모델의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P-value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 </a:t>
            </a:r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0.05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보다 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낮아야 함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CA9D5-5983-4AE3-9D42-B1587CBE104B}"/>
              </a:ext>
            </a:extLst>
          </p:cNvPr>
          <p:cNvSpPr txBox="1"/>
          <p:nvPr/>
        </p:nvSpPr>
        <p:spPr>
          <a:xfrm>
            <a:off x="3449235" y="4787479"/>
            <a:ext cx="50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회귀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모델의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R-squared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 </a:t>
            </a:r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0.5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보다 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높아야 함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64121F-DB61-4DF2-9224-C8DB4B8A795F}"/>
              </a:ext>
            </a:extLst>
          </p:cNvPr>
          <p:cNvSpPr/>
          <p:nvPr/>
        </p:nvSpPr>
        <p:spPr>
          <a:xfrm>
            <a:off x="2138454" y="2289780"/>
            <a:ext cx="7710055" cy="1139220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92208D-B25B-4CD2-A77A-E82CC0F26977}"/>
              </a:ext>
            </a:extLst>
          </p:cNvPr>
          <p:cNvGrpSpPr/>
          <p:nvPr/>
        </p:nvGrpSpPr>
        <p:grpSpPr>
          <a:xfrm>
            <a:off x="2440626" y="2417221"/>
            <a:ext cx="7310748" cy="884338"/>
            <a:chOff x="2572876" y="5369001"/>
            <a:chExt cx="7557604" cy="88433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0474C0-6E01-4357-881A-189C29FE3BB4}"/>
                </a:ext>
              </a:extLst>
            </p:cNvPr>
            <p:cNvSpPr txBox="1"/>
            <p:nvPr/>
          </p:nvSpPr>
          <p:spPr>
            <a:xfrm>
              <a:off x="2572876" y="5384050"/>
              <a:ext cx="3391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Multiple R-squared 0.747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EBC990-908D-4C14-A2AD-B5D3CEC62120}"/>
                </a:ext>
              </a:extLst>
            </p:cNvPr>
            <p:cNvSpPr txBox="1"/>
            <p:nvPr/>
          </p:nvSpPr>
          <p:spPr>
            <a:xfrm>
              <a:off x="6391372" y="5853229"/>
              <a:ext cx="373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P-value 0.00000000000000022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1A3F98-E1A0-4FB2-944C-290A949238EA}"/>
                </a:ext>
              </a:extLst>
            </p:cNvPr>
            <p:cNvSpPr txBox="1"/>
            <p:nvPr/>
          </p:nvSpPr>
          <p:spPr>
            <a:xfrm>
              <a:off x="2572876" y="5853229"/>
              <a:ext cx="3391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F-statistic</a:t>
              </a:r>
              <a:r>
                <a:rPr lang="ko-KR" altLang="en-US" sz="2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79.21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A71FD7-763F-4320-B2BA-1874C85EC424}"/>
                </a:ext>
              </a:extLst>
            </p:cNvPr>
            <p:cNvSpPr txBox="1"/>
            <p:nvPr/>
          </p:nvSpPr>
          <p:spPr>
            <a:xfrm>
              <a:off x="6391372" y="5369001"/>
              <a:ext cx="3391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Adjusted R-squared 0.7375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07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회귀 분석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13809-5D4E-4C47-8CC3-5F4EB34876E7}"/>
              </a:ext>
            </a:extLst>
          </p:cNvPr>
          <p:cNvSpPr txBox="1"/>
          <p:nvPr/>
        </p:nvSpPr>
        <p:spPr>
          <a:xfrm>
            <a:off x="4952128" y="5846673"/>
            <a:ext cx="251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잔차의 정규성 가정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874CA-6AB5-4288-A3C2-34A9BC562633}"/>
              </a:ext>
            </a:extLst>
          </p:cNvPr>
          <p:cNvSpPr txBox="1"/>
          <p:nvPr/>
        </p:nvSpPr>
        <p:spPr>
          <a:xfrm>
            <a:off x="5264032" y="5822464"/>
            <a:ext cx="180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선형성 가정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BE0C3-6918-40DC-A5C5-78C6CBDE589A}"/>
              </a:ext>
            </a:extLst>
          </p:cNvPr>
          <p:cNvSpPr txBox="1"/>
          <p:nvPr/>
        </p:nvSpPr>
        <p:spPr>
          <a:xfrm>
            <a:off x="4755802" y="5870882"/>
            <a:ext cx="282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잔차의 정도 파악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10E17-3AF0-450E-AD1B-12DEFB0641CD}"/>
              </a:ext>
            </a:extLst>
          </p:cNvPr>
          <p:cNvSpPr txBox="1"/>
          <p:nvPr/>
        </p:nvSpPr>
        <p:spPr>
          <a:xfrm>
            <a:off x="4647328" y="5822464"/>
            <a:ext cx="282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이상점 판별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C5DF17C2-15DC-4551-BEF6-346866F54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24" y="1316947"/>
            <a:ext cx="6658480" cy="4163006"/>
          </a:xfrm>
          <a:prstGeom prst="rect">
            <a:avLst/>
          </a:prstGeom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86027C3A-DAFB-4CF2-8758-D9A71E40E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24" y="1316947"/>
            <a:ext cx="6658480" cy="4163006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328A4044-11E9-4E19-9EB8-DA27753E5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50" y="1316948"/>
            <a:ext cx="6604776" cy="4163005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FD1AB8F4-11A3-4D26-9008-1654531A6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50" y="1316946"/>
            <a:ext cx="665848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qqplot</a:t>
            </a:r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정규성 검정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E58B4-14A1-421E-8658-50C120BCD7C0}"/>
              </a:ext>
            </a:extLst>
          </p:cNvPr>
          <p:cNvSpPr txBox="1"/>
          <p:nvPr/>
        </p:nvSpPr>
        <p:spPr>
          <a:xfrm>
            <a:off x="4908202" y="5993193"/>
            <a:ext cx="251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가설검증 심화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4" name="그림 3" descr="텍스트, 지도, 하늘이(가) 표시된 사진&#10;&#10;자동 생성된 설명">
            <a:extLst>
              <a:ext uri="{FF2B5EF4-FFF2-40B4-BE49-F238E27FC236}">
                <a16:creationId xmlns:a16="http://schemas.microsoft.com/office/drawing/2014/main" id="{896F174B-78B9-4E94-A939-C76856166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179" y="1592196"/>
            <a:ext cx="7022517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회귀 분석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845BE-700F-4617-870C-021EAB03EF65}"/>
              </a:ext>
            </a:extLst>
          </p:cNvPr>
          <p:cNvSpPr txBox="1"/>
          <p:nvPr/>
        </p:nvSpPr>
        <p:spPr>
          <a:xfrm>
            <a:off x="6347005" y="2304487"/>
            <a:ext cx="282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잔차의 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정규성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검정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5511234-5EAF-44D3-B722-6B8337D0B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578169"/>
              </p:ext>
            </p:extLst>
          </p:nvPr>
        </p:nvGraphicFramePr>
        <p:xfrm>
          <a:off x="277178" y="2123440"/>
          <a:ext cx="5753100" cy="368132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89847">
                  <a:extLst>
                    <a:ext uri="{9D8B030D-6E8A-4147-A177-3AD203B41FA5}">
                      <a16:colId xmlns:a16="http://schemas.microsoft.com/office/drawing/2014/main" val="587571610"/>
                    </a:ext>
                  </a:extLst>
                </a:gridCol>
                <a:gridCol w="1182128">
                  <a:extLst>
                    <a:ext uri="{9D8B030D-6E8A-4147-A177-3AD203B41FA5}">
                      <a16:colId xmlns:a16="http://schemas.microsoft.com/office/drawing/2014/main" val="138667998"/>
                    </a:ext>
                  </a:extLst>
                </a:gridCol>
                <a:gridCol w="1281125">
                  <a:extLst>
                    <a:ext uri="{9D8B030D-6E8A-4147-A177-3AD203B41FA5}">
                      <a16:colId xmlns:a16="http://schemas.microsoft.com/office/drawing/2014/main" val="109449744"/>
                    </a:ext>
                  </a:extLst>
                </a:gridCol>
              </a:tblGrid>
              <a:tr h="7795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Shapiro-</a:t>
                      </a:r>
                      <a:r>
                        <a:rPr lang="en-US" sz="1600" b="0" i="0" u="none" strike="noStrik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wilk</a:t>
                      </a:r>
                      <a:r>
                        <a:rPr lang="en-US" sz="1600" b="0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normali</a:t>
                      </a:r>
                      <a:r>
                        <a:rPr lang="en-US" sz="1600" b="0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 test</a:t>
                      </a: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w  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0.99474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5969211"/>
                  </a:ext>
                </a:extLst>
              </a:tr>
              <a:tr h="5272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p-value</a:t>
                      </a: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0.815</a:t>
                      </a: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341024"/>
                  </a:ext>
                </a:extLst>
              </a:tr>
              <a:tr h="4981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dubinWatsonTest</a:t>
                      </a:r>
                      <a:endParaRPr lang="en-US" sz="1600" b="0" i="0" u="none" strike="noStrike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4763" marR="4763" marT="476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D-W</a:t>
                      </a:r>
                    </a:p>
                  </a:txBody>
                  <a:tcPr marL="4763" marR="4763" marT="476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1.236203</a:t>
                      </a:r>
                    </a:p>
                  </a:txBody>
                  <a:tcPr marL="4763" marR="4763" marT="476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8632574"/>
                  </a:ext>
                </a:extLst>
              </a:tr>
              <a:tr h="4760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p-value</a:t>
                      </a: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</a:t>
                      </a:r>
                      <a:endParaRPr lang="en-US" altLang="ko-KR" sz="1600" b="0" i="0" u="none" strike="noStrike" dirty="0">
                        <a:solidFill>
                          <a:schemeClr val="bg1"/>
                        </a:solidFill>
                        <a:effectLst/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4763" marR="4763" marT="4763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419688"/>
                  </a:ext>
                </a:extLst>
              </a:tr>
              <a:tr h="5344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Non-constant</a:t>
                      </a:r>
                      <a:r>
                        <a:rPr lang="ko-KR" altLang="en-US" sz="1600" b="0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Variance</a:t>
                      </a:r>
                      <a:r>
                        <a:rPr lang="ko-KR" altLang="en-US" sz="1600" b="0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Score</a:t>
                      </a:r>
                      <a:r>
                        <a:rPr lang="ko-KR" altLang="en-US" sz="1600" b="0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4763" marR="4763" marT="476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Chisquare</a:t>
                      </a:r>
                    </a:p>
                  </a:txBody>
                  <a:tcPr marL="4763" marR="4763" marT="476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2.540313</a:t>
                      </a:r>
                    </a:p>
                  </a:txBody>
                  <a:tcPr marL="4763" marR="4763" marT="476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74381933"/>
                  </a:ext>
                </a:extLst>
              </a:tr>
              <a:tr h="4194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81491808"/>
                  </a:ext>
                </a:extLst>
              </a:tr>
              <a:tr h="4464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p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0.11097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1802010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5CD0B9F-1B99-4BF2-8F9C-4E9700A5D1C8}"/>
              </a:ext>
            </a:extLst>
          </p:cNvPr>
          <p:cNvSpPr txBox="1"/>
          <p:nvPr/>
        </p:nvSpPr>
        <p:spPr>
          <a:xfrm>
            <a:off x="6391370" y="2822177"/>
            <a:ext cx="469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0.05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보다 낮으면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정규성을 만족하지 않는다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en-US" altLang="ko-KR" sz="1600" dirty="0">
              <a:solidFill>
                <a:schemeClr val="accent6">
                  <a:lumMod val="60000"/>
                  <a:lumOff val="4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BC3CC-5A70-42D6-BA40-B39AC0389F15}"/>
              </a:ext>
            </a:extLst>
          </p:cNvPr>
          <p:cNvSpPr txBox="1"/>
          <p:nvPr/>
        </p:nvSpPr>
        <p:spPr>
          <a:xfrm>
            <a:off x="6391371" y="3571725"/>
            <a:ext cx="282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잔차의 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독립성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검정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EF71-4271-4C56-83E1-9F391ED01654}"/>
              </a:ext>
            </a:extLst>
          </p:cNvPr>
          <p:cNvSpPr txBox="1"/>
          <p:nvPr/>
        </p:nvSpPr>
        <p:spPr>
          <a:xfrm>
            <a:off x="6391370" y="4088230"/>
            <a:ext cx="469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D-W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수치가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이면 좋다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P-value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는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0.05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이하이면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독립성을 위반한다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DD158-0CC4-492B-980C-EB4C871E6E3A}"/>
              </a:ext>
            </a:extLst>
          </p:cNvPr>
          <p:cNvSpPr txBox="1"/>
          <p:nvPr/>
        </p:nvSpPr>
        <p:spPr>
          <a:xfrm>
            <a:off x="6391371" y="4976359"/>
            <a:ext cx="282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잔차의 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등분산성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검정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0BE1AD-1177-4C50-827A-ADA0224EEE2A}"/>
              </a:ext>
            </a:extLst>
          </p:cNvPr>
          <p:cNvSpPr/>
          <p:nvPr/>
        </p:nvSpPr>
        <p:spPr>
          <a:xfrm>
            <a:off x="6391370" y="5487126"/>
            <a:ext cx="444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값이 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0.05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이하이면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등분산성을 위반한다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9184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회귀모델을 이용한 예측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ECA676-2FF1-4786-8E3E-61A32B7A0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63" y="1535886"/>
            <a:ext cx="7054550" cy="44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14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선형성 그래프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C8E55AD-331A-489C-9EEB-0D66AE59C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04" y="1553214"/>
            <a:ext cx="7771068" cy="469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9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회귀 분석 결과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02186-669F-4886-932D-9AC64BF9CBFA}"/>
              </a:ext>
            </a:extLst>
          </p:cNvPr>
          <p:cNvSpPr txBox="1"/>
          <p:nvPr/>
        </p:nvSpPr>
        <p:spPr>
          <a:xfrm>
            <a:off x="5058536" y="4987913"/>
            <a:ext cx="200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회귀 분석 결과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70F1A2-77EE-4DF0-A0CC-18151518CB96}"/>
              </a:ext>
            </a:extLst>
          </p:cNvPr>
          <p:cNvSpPr/>
          <p:nvPr/>
        </p:nvSpPr>
        <p:spPr>
          <a:xfrm>
            <a:off x="1303342" y="5541352"/>
            <a:ext cx="972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집안에 오래 머물수록 독감 바이러스가 집에서 빠져나오지 못하여 독감 발병률이 높아질 수 있다는 자료가 있다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교통량의 감소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하여 집에 머문 시간이 늘어나고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도시가스 사용량이 증가하여 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난방으로 환기량이 낮아지며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lvl="0" algn="ctr">
              <a:defRPr/>
            </a:pP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미세먼지가 증가하여 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환기량이 낮아지면 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인플루엔자 감염율이 증가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한다는 해석을 할 수 있다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28459DC-1AC7-4536-AA9A-89E3CF912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252753"/>
              </p:ext>
            </p:extLst>
          </p:nvPr>
        </p:nvGraphicFramePr>
        <p:xfrm>
          <a:off x="2851067" y="1759141"/>
          <a:ext cx="6636795" cy="29712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00586">
                  <a:extLst>
                    <a:ext uri="{9D8B030D-6E8A-4147-A177-3AD203B41FA5}">
                      <a16:colId xmlns:a16="http://schemas.microsoft.com/office/drawing/2014/main" val="587571610"/>
                    </a:ext>
                  </a:extLst>
                </a:gridCol>
                <a:gridCol w="2268104">
                  <a:extLst>
                    <a:ext uri="{9D8B030D-6E8A-4147-A177-3AD203B41FA5}">
                      <a16:colId xmlns:a16="http://schemas.microsoft.com/office/drawing/2014/main" val="138667998"/>
                    </a:ext>
                  </a:extLst>
                </a:gridCol>
                <a:gridCol w="2268105">
                  <a:extLst>
                    <a:ext uri="{9D8B030D-6E8A-4147-A177-3AD203B41FA5}">
                      <a16:colId xmlns:a16="http://schemas.microsoft.com/office/drawing/2014/main" val="109449744"/>
                    </a:ext>
                  </a:extLst>
                </a:gridCol>
              </a:tblGrid>
              <a:tr h="49661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인플루엔자</a:t>
                      </a:r>
                      <a:endParaRPr lang="en-US" altLang="ko-KR" sz="1600" b="0" i="0" u="none" strike="noStrike" dirty="0">
                        <a:solidFill>
                          <a:schemeClr val="bg1"/>
                        </a:solidFill>
                        <a:effectLst/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(Y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입국</a:t>
                      </a:r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</a:t>
                      </a: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X1)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양의 상관관계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5969211"/>
                  </a:ext>
                </a:extLst>
              </a:tr>
              <a:tr h="654338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교통량</a:t>
                      </a:r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</a:t>
                      </a: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X2)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음의 상관관계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71341024"/>
                  </a:ext>
                </a:extLst>
              </a:tr>
              <a:tr h="586214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도시가스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X3)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양의 상관관계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918632574"/>
                  </a:ext>
                </a:extLst>
              </a:tr>
              <a:tr h="586214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구글검색량</a:t>
                      </a:r>
                      <a:r>
                        <a:rPr lang="en-US" altLang="ko-KR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</a:t>
                      </a: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X4)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양의 상관관계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61866380"/>
                  </a:ext>
                </a:extLst>
              </a:tr>
              <a:tr h="647868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감기가능지수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(X5)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양의 상관관계이나</a:t>
                      </a:r>
                      <a:endParaRPr lang="en-US" altLang="ko-KR" sz="1600" b="0" i="0" u="none" strike="noStrike" dirty="0">
                        <a:solidFill>
                          <a:schemeClr val="bg1"/>
                        </a:solidFill>
                        <a:effectLst/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 영향 미비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51895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87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7DB7420-A46F-4312-8058-2EC81B4E20A6}"/>
              </a:ext>
            </a:extLst>
          </p:cNvPr>
          <p:cNvGrpSpPr/>
          <p:nvPr/>
        </p:nvGrpSpPr>
        <p:grpSpPr>
          <a:xfrm>
            <a:off x="1742637" y="2845621"/>
            <a:ext cx="8849602" cy="1570951"/>
            <a:chOff x="1671199" y="2764889"/>
            <a:chExt cx="8849602" cy="15709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0EC163D-3540-45AE-BFAE-AA4BCF188489}"/>
                </a:ext>
              </a:extLst>
            </p:cNvPr>
            <p:cNvGrpSpPr/>
            <p:nvPr/>
          </p:nvGrpSpPr>
          <p:grpSpPr>
            <a:xfrm>
              <a:off x="1671199" y="2764889"/>
              <a:ext cx="8849602" cy="1570951"/>
              <a:chOff x="944847" y="2527050"/>
              <a:chExt cx="10302306" cy="179589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2DCC57E-4B82-4DE9-8C55-187056782BF3}"/>
                  </a:ext>
                </a:extLst>
              </p:cNvPr>
              <p:cNvGrpSpPr/>
              <p:nvPr/>
            </p:nvGrpSpPr>
            <p:grpSpPr>
              <a:xfrm>
                <a:off x="944847" y="2527050"/>
                <a:ext cx="1844013" cy="1795892"/>
                <a:chOff x="2099509" y="1475733"/>
                <a:chExt cx="2081463" cy="2081463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BFF675-353F-414A-9669-9B1CB780005C}"/>
                    </a:ext>
                  </a:extLst>
                </p:cNvPr>
                <p:cNvSpPr/>
                <p:nvPr/>
              </p:nvSpPr>
              <p:spPr>
                <a:xfrm>
                  <a:off x="2099509" y="1475733"/>
                  <a:ext cx="2081463" cy="2081463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2">
                        <a:lumMod val="50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A783A3D-6774-468B-942C-BEA72A957EE5}"/>
                    </a:ext>
                  </a:extLst>
                </p:cNvPr>
                <p:cNvSpPr/>
                <p:nvPr/>
              </p:nvSpPr>
              <p:spPr>
                <a:xfrm>
                  <a:off x="2237871" y="1614096"/>
                  <a:ext cx="1804736" cy="1804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2">
                        <a:lumMod val="50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E59FC6F-4008-40F8-A18D-5904AE09CAF9}"/>
                  </a:ext>
                </a:extLst>
              </p:cNvPr>
              <p:cNvGrpSpPr/>
              <p:nvPr/>
            </p:nvGrpSpPr>
            <p:grpSpPr>
              <a:xfrm>
                <a:off x="3059420" y="2527050"/>
                <a:ext cx="1844013" cy="1795892"/>
                <a:chOff x="2099509" y="1475733"/>
                <a:chExt cx="2081463" cy="2081463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C7E1F4D-5529-4DF1-A9BB-AEA8AF423388}"/>
                    </a:ext>
                  </a:extLst>
                </p:cNvPr>
                <p:cNvSpPr/>
                <p:nvPr/>
              </p:nvSpPr>
              <p:spPr>
                <a:xfrm>
                  <a:off x="2099509" y="1475733"/>
                  <a:ext cx="2081463" cy="2081463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2">
                        <a:lumMod val="50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06CCAEA-31EE-4AA6-BD21-3F8A95AE1E8D}"/>
                    </a:ext>
                  </a:extLst>
                </p:cNvPr>
                <p:cNvSpPr/>
                <p:nvPr/>
              </p:nvSpPr>
              <p:spPr>
                <a:xfrm>
                  <a:off x="2237871" y="1614096"/>
                  <a:ext cx="1804736" cy="180473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2">
                        <a:lumMod val="50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69A8413-5592-48DD-9B3F-D2EB11A166B5}"/>
                  </a:ext>
                </a:extLst>
              </p:cNvPr>
              <p:cNvGrpSpPr/>
              <p:nvPr/>
            </p:nvGrpSpPr>
            <p:grpSpPr>
              <a:xfrm>
                <a:off x="5173993" y="2527050"/>
                <a:ext cx="1844013" cy="1795892"/>
                <a:chOff x="2099509" y="1475733"/>
                <a:chExt cx="2081463" cy="2081463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7609D7D-797D-4BFE-B3A0-B9EC4C4E8911}"/>
                    </a:ext>
                  </a:extLst>
                </p:cNvPr>
                <p:cNvSpPr/>
                <p:nvPr/>
              </p:nvSpPr>
              <p:spPr>
                <a:xfrm>
                  <a:off x="2099509" y="1475733"/>
                  <a:ext cx="2081463" cy="2081463"/>
                </a:xfrm>
                <a:prstGeom prst="ellipse">
                  <a:avLst/>
                </a:prstGeom>
                <a:noFill/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2">
                        <a:lumMod val="50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A5A0D8D-549D-4AAB-BCD6-CBBBF3CB1A74}"/>
                    </a:ext>
                  </a:extLst>
                </p:cNvPr>
                <p:cNvSpPr/>
                <p:nvPr/>
              </p:nvSpPr>
              <p:spPr>
                <a:xfrm>
                  <a:off x="2237872" y="1614096"/>
                  <a:ext cx="1804736" cy="1804736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b="1" dirty="0">
                    <a:solidFill>
                      <a:schemeClr val="tx2">
                        <a:lumMod val="50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5756394-0D27-44CB-90EC-FBB54E66455C}"/>
                  </a:ext>
                </a:extLst>
              </p:cNvPr>
              <p:cNvGrpSpPr/>
              <p:nvPr/>
            </p:nvGrpSpPr>
            <p:grpSpPr>
              <a:xfrm>
                <a:off x="7285861" y="2527050"/>
                <a:ext cx="1844013" cy="1795892"/>
                <a:chOff x="2099509" y="1475733"/>
                <a:chExt cx="2081463" cy="2081463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FE650F9-9100-475A-B430-9358BC59F4E0}"/>
                    </a:ext>
                  </a:extLst>
                </p:cNvPr>
                <p:cNvSpPr/>
                <p:nvPr/>
              </p:nvSpPr>
              <p:spPr>
                <a:xfrm>
                  <a:off x="2099509" y="1475733"/>
                  <a:ext cx="2081463" cy="2081463"/>
                </a:xfrm>
                <a:prstGeom prst="ellipse">
                  <a:avLst/>
                </a:prstGeom>
                <a:noFill/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2">
                        <a:lumMod val="50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9B00C42-C33C-458C-9405-1EFC20EC8E56}"/>
                    </a:ext>
                  </a:extLst>
                </p:cNvPr>
                <p:cNvSpPr/>
                <p:nvPr/>
              </p:nvSpPr>
              <p:spPr>
                <a:xfrm>
                  <a:off x="2237871" y="1614096"/>
                  <a:ext cx="1804736" cy="1804737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2">
                        <a:lumMod val="50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AF8060F-2521-4C20-90D6-8A2F1DDEA437}"/>
                  </a:ext>
                </a:extLst>
              </p:cNvPr>
              <p:cNvGrpSpPr/>
              <p:nvPr/>
            </p:nvGrpSpPr>
            <p:grpSpPr>
              <a:xfrm>
                <a:off x="9403140" y="2527050"/>
                <a:ext cx="1844013" cy="1795892"/>
                <a:chOff x="2099509" y="1475733"/>
                <a:chExt cx="2081463" cy="2081463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7C8038E-97E9-4A12-825F-05B3B7B7B381}"/>
                    </a:ext>
                  </a:extLst>
                </p:cNvPr>
                <p:cNvSpPr/>
                <p:nvPr/>
              </p:nvSpPr>
              <p:spPr>
                <a:xfrm>
                  <a:off x="2099509" y="1475733"/>
                  <a:ext cx="2081463" cy="2081463"/>
                </a:xfrm>
                <a:prstGeom prst="ellipse">
                  <a:avLst/>
                </a:prstGeom>
                <a:noFill/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2">
                        <a:lumMod val="50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EE07B7C-7218-4BB6-BABC-15E0F630CA2C}"/>
                    </a:ext>
                  </a:extLst>
                </p:cNvPr>
                <p:cNvSpPr/>
                <p:nvPr/>
              </p:nvSpPr>
              <p:spPr>
                <a:xfrm>
                  <a:off x="2237871" y="1614096"/>
                  <a:ext cx="1804736" cy="180473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2">
                        <a:lumMod val="50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26419-3502-459D-BF9E-66CBA7467182}"/>
                </a:ext>
              </a:extLst>
            </p:cNvPr>
            <p:cNvSpPr txBox="1"/>
            <p:nvPr/>
          </p:nvSpPr>
          <p:spPr>
            <a:xfrm>
              <a:off x="8991530" y="3365699"/>
              <a:ext cx="1529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시사점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D6A78A-A526-467C-9985-B25E408F5EF2}"/>
                </a:ext>
              </a:extLst>
            </p:cNvPr>
            <p:cNvSpPr txBox="1"/>
            <p:nvPr/>
          </p:nvSpPr>
          <p:spPr>
            <a:xfrm>
              <a:off x="7113432" y="3381087"/>
              <a:ext cx="1567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분석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2BE3E0-ECE6-46B4-AEFC-7AD5280EE5DF}"/>
                </a:ext>
              </a:extLst>
            </p:cNvPr>
            <p:cNvSpPr txBox="1"/>
            <p:nvPr/>
          </p:nvSpPr>
          <p:spPr>
            <a:xfrm>
              <a:off x="1698562" y="3365699"/>
              <a:ext cx="1529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선정이유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8C96D4-E286-482A-9832-A916898FD92C}"/>
                </a:ext>
              </a:extLst>
            </p:cNvPr>
            <p:cNvSpPr txBox="1"/>
            <p:nvPr/>
          </p:nvSpPr>
          <p:spPr>
            <a:xfrm>
              <a:off x="3514960" y="3381087"/>
              <a:ext cx="1529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변수 설명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59DD58-9C4B-4E0B-BFE6-2352602A0FBF}"/>
                </a:ext>
              </a:extLst>
            </p:cNvPr>
            <p:cNvSpPr txBox="1"/>
            <p:nvPr/>
          </p:nvSpPr>
          <p:spPr>
            <a:xfrm>
              <a:off x="5331364" y="3365699"/>
              <a:ext cx="1551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회귀 모델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인플루엔자 발병요인 분석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049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다채로운, 아이이(가) 표시된 사진&#10;&#10;자동 생성된 설명">
            <a:extLst>
              <a:ext uri="{FF2B5EF4-FFF2-40B4-BE49-F238E27FC236}">
                <a16:creationId xmlns:a16="http://schemas.microsoft.com/office/drawing/2014/main" id="{C8BB9894-95C1-445C-82C6-5978E5FA54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72" y="1708647"/>
            <a:ext cx="5832331" cy="34601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 결과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연구결과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1AD0D-AAD7-4896-AFEB-775345823874}"/>
              </a:ext>
            </a:extLst>
          </p:cNvPr>
          <p:cNvSpPr/>
          <p:nvPr/>
        </p:nvSpPr>
        <p:spPr>
          <a:xfrm>
            <a:off x="1474752" y="5387190"/>
            <a:ext cx="93853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기존의 통념과 다르게 기상요인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최저기온, 일교차, 현지기압, 상대습도</a:t>
            </a: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전처리한 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감기가능지수는 독감 발병과 연관성이 낮은 것으로 밝혀졌다. 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이에 비해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사회적 요소들은 연관성이 높았다</a:t>
            </a: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0932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사점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프로젝트 시사점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19EA4A-37C7-4313-90E7-6BE96CE8817A}"/>
              </a:ext>
            </a:extLst>
          </p:cNvPr>
          <p:cNvSpPr/>
          <p:nvPr/>
        </p:nvSpPr>
        <p:spPr>
          <a:xfrm>
            <a:off x="1529627" y="5076076"/>
            <a:ext cx="92756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연구결과 기상요인은 독감과 연관성이 낮았으며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사회적 요인은 연관성이 높은 것</a:t>
            </a:r>
            <a:r>
              <a:rPr lang="ko-KR" altLang="en-US" sz="1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밝혀냈다. </a:t>
            </a:r>
            <a:endParaRPr lang="en-US" altLang="ko-KR" sz="1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고민을 해본 결과 사회적 변수들 간에는 집안의 환기 상태와 연관성이 있다는 공통점을 발견하게 되었다. </a:t>
            </a:r>
            <a:endParaRPr lang="en-US" altLang="ko-KR" sz="1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즉, 집안에 오래 머물고 환기를 하지 않을수록 독감 바이러스가 </a:t>
            </a:r>
            <a:endParaRPr lang="en-US" altLang="ko-KR" sz="1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집안에서 빠져나오지 못하여 독감 발병률이 높아질 수 있다는 가설을 세울 수 있었다.</a:t>
            </a:r>
            <a:endParaRPr lang="en-US" altLang="ko-KR" sz="1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11BBAC-9B62-4D0B-9686-C32D2578071C}"/>
              </a:ext>
            </a:extLst>
          </p:cNvPr>
          <p:cNvSpPr/>
          <p:nvPr/>
        </p:nvSpPr>
        <p:spPr>
          <a:xfrm>
            <a:off x="1623147" y="5144917"/>
            <a:ext cx="8683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현재 기상자료만으로 독감 발병을 예측하고 있는 보건청에 이러한 연구 결과를 제공하면 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독감예방에 더 효율적인 근거자료로 활용할 수 있을 것이다.</a:t>
            </a:r>
          </a:p>
        </p:txBody>
      </p:sp>
      <p:pic>
        <p:nvPicPr>
          <p:cNvPr id="13" name="그림 12" descr="창문, 사람, 실내, 벽이(가) 표시된 사진&#10;&#10;자동 생성된 설명">
            <a:extLst>
              <a:ext uri="{FF2B5EF4-FFF2-40B4-BE49-F238E27FC236}">
                <a16:creationId xmlns:a16="http://schemas.microsoft.com/office/drawing/2014/main" id="{9A982F2D-AC1D-4AD9-AB3E-8DAE4CA2D8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11" y="1642184"/>
            <a:ext cx="5264252" cy="30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5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조류, 동물, 앉아있는이(가) 표시된 사진&#10;&#10;자동 생성된 설명">
            <a:extLst>
              <a:ext uri="{FF2B5EF4-FFF2-40B4-BE49-F238E27FC236}">
                <a16:creationId xmlns:a16="http://schemas.microsoft.com/office/drawing/2014/main" id="{FCB51435-A876-476B-A92A-84738CAC6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F3F3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91" l="10000" r="98721">
                        <a14:foregroundMark x1="50116" y1="54603" x2="48372" y2="59414"/>
                        <a14:foregroundMark x1="72326" y1="74895" x2="73372" y2="84937"/>
                        <a14:foregroundMark x1="73372" y1="84937" x2="75698" y2="90167"/>
                        <a14:foregroundMark x1="79186" y1="66736" x2="78721" y2="93096"/>
                        <a14:foregroundMark x1="78721" y1="93096" x2="72674" y2="91423"/>
                        <a14:foregroundMark x1="72674" y1="91423" x2="71512" y2="80335"/>
                        <a14:foregroundMark x1="79767" y1="68201" x2="93837" y2="84310"/>
                        <a14:foregroundMark x1="93837" y1="84310" x2="93837" y2="84310"/>
                        <a14:foregroundMark x1="69419" y1="93096" x2="75930" y2="96653"/>
                        <a14:foregroundMark x1="75930" y1="96653" x2="88256" y2="97490"/>
                        <a14:foregroundMark x1="88605" y1="85983" x2="94767" y2="94351"/>
                        <a14:foregroundMark x1="94767" y1="94351" x2="95814" y2="96862"/>
                        <a14:foregroundMark x1="90116" y1="67782" x2="94767" y2="75314"/>
                        <a14:foregroundMark x1="94767" y1="75314" x2="95465" y2="78870"/>
                        <a14:foregroundMark x1="95000" y1="75732" x2="96628" y2="99791"/>
                        <a14:foregroundMark x1="98256" y1="70502" x2="98256" y2="84100"/>
                        <a14:foregroundMark x1="98256" y1="84100" x2="98256" y2="84100"/>
                        <a14:foregroundMark x1="96512" y1="84310" x2="98837" y2="96234"/>
                        <a14:foregroundMark x1="89419" y1="3975" x2="96279" y2="0"/>
                        <a14:backgroundMark x1="38953" y1="79289" x2="42558" y2="89331"/>
                        <a14:backgroundMark x1="42558" y1="89331" x2="43023" y2="95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81"/>
          <a:stretch/>
        </p:blipFill>
        <p:spPr>
          <a:xfrm>
            <a:off x="5569527" y="13568"/>
            <a:ext cx="6622473" cy="68444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7D1358-40A8-4D75-8C89-89756AD92BF7}"/>
              </a:ext>
            </a:extLst>
          </p:cNvPr>
          <p:cNvSpPr/>
          <p:nvPr/>
        </p:nvSpPr>
        <p:spPr>
          <a:xfrm>
            <a:off x="4610633" y="2898752"/>
            <a:ext cx="3113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4" name="그림 3" descr="조류, 동물, 앉아있는이(가) 표시된 사진&#10;&#10;자동 생성된 설명">
            <a:extLst>
              <a:ext uri="{FF2B5EF4-FFF2-40B4-BE49-F238E27FC236}">
                <a16:creationId xmlns:a16="http://schemas.microsoft.com/office/drawing/2014/main" id="{6AA7482A-44AD-42F8-B2A5-B0ECF0987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3F3F3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8" b="38912" l="3721" r="40349">
                        <a14:foregroundMark x1="26860" y1="2720" x2="12558" y2="628"/>
                        <a14:foregroundMark x1="4884" y1="11925" x2="3837" y2="12971"/>
                        <a14:foregroundMark x1="39884" y1="20502" x2="40349" y2="17782"/>
                        <a14:foregroundMark x1="24651" y1="37448" x2="24070" y2="34100"/>
                        <a14:foregroundMark x1="26047" y1="38703" x2="25349" y2="36820"/>
                        <a14:foregroundMark x1="26512" y1="38494" x2="25465" y2="37238"/>
                        <a14:foregroundMark x1="25581" y1="38912" x2="22558" y2="38703"/>
                        <a14:backgroundMark x1="7791" y1="16318" x2="7907" y2="15063"/>
                        <a14:backgroundMark x1="8256" y1="19038" x2="7558" y2="17364"/>
                        <a14:backgroundMark x1="8023" y1="17364" x2="8372" y2="14644"/>
                        <a14:backgroundMark x1="8256" y1="18828" x2="8023" y2="15063"/>
                        <a14:backgroundMark x1="8837" y1="14017" x2="9302" y2="21130"/>
                        <a14:backgroundMark x1="9302" y1="21130" x2="11395" y2="21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256" b="56894"/>
          <a:stretch/>
        </p:blipFill>
        <p:spPr>
          <a:xfrm rot="16200000">
            <a:off x="-915811" y="1662908"/>
            <a:ext cx="3997765" cy="2166142"/>
          </a:xfrm>
          <a:prstGeom prst="rect">
            <a:avLst/>
          </a:prstGeom>
        </p:spPr>
      </p:pic>
      <p:pic>
        <p:nvPicPr>
          <p:cNvPr id="5" name="그림 4" descr="조류, 동물, 앉아있는이(가) 표시된 사진&#10;&#10;자동 생성된 설명">
            <a:extLst>
              <a:ext uri="{FF2B5EF4-FFF2-40B4-BE49-F238E27FC236}">
                <a16:creationId xmlns:a16="http://schemas.microsoft.com/office/drawing/2014/main" id="{5B37B7F2-05DF-46EB-A6D6-849D4A113F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3F3F3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91" l="10000" r="98721">
                        <a14:foregroundMark x1="50116" y1="54603" x2="48372" y2="59414"/>
                        <a14:foregroundMark x1="72326" y1="74895" x2="73372" y2="84937"/>
                        <a14:foregroundMark x1="73372" y1="84937" x2="75698" y2="90167"/>
                        <a14:foregroundMark x1="79186" y1="66736" x2="78721" y2="93096"/>
                        <a14:foregroundMark x1="78721" y1="93096" x2="72674" y2="91423"/>
                        <a14:foregroundMark x1="72674" y1="91423" x2="71512" y2="80335"/>
                        <a14:foregroundMark x1="79767" y1="68201" x2="93837" y2="84310"/>
                        <a14:foregroundMark x1="93837" y1="84310" x2="93837" y2="84310"/>
                        <a14:foregroundMark x1="69419" y1="93096" x2="75930" y2="96653"/>
                        <a14:foregroundMark x1="75930" y1="96653" x2="88256" y2="97490"/>
                        <a14:foregroundMark x1="88605" y1="85983" x2="94767" y2="94351"/>
                        <a14:foregroundMark x1="94767" y1="94351" x2="95814" y2="96862"/>
                        <a14:foregroundMark x1="90116" y1="67782" x2="94767" y2="75314"/>
                        <a14:foregroundMark x1="94767" y1="75314" x2="95465" y2="78870"/>
                        <a14:foregroundMark x1="95000" y1="75732" x2="96628" y2="99791"/>
                        <a14:foregroundMark x1="98256" y1="70502" x2="98256" y2="84100"/>
                        <a14:foregroundMark x1="98256" y1="84100" x2="98256" y2="84100"/>
                        <a14:foregroundMark x1="96512" y1="84310" x2="98837" y2="96234"/>
                        <a14:foregroundMark x1="84767" y1="41841" x2="87209" y2="36820"/>
                        <a14:foregroundMark x1="94535" y1="51674" x2="94302" y2="51674"/>
                        <a14:foregroundMark x1="94419" y1="51464" x2="94109" y2="52180"/>
                        <a14:foregroundMark x1="94026" y1="52068" x2="94186" y2="51674"/>
                        <a14:foregroundMark x1="92326" y1="58787" x2="92372" y2="56692"/>
                        <a14:foregroundMark x1="92335" y1="56755" x2="92558" y2="61297"/>
                        <a14:foregroundMark x1="92558" y1="61297" x2="92558" y2="61715"/>
                        <a14:foregroundMark x1="92558" y1="52720" x2="92442" y2="56485"/>
                        <a14:foregroundMark x1="92558" y1="54812" x2="92558" y2="54812"/>
                        <a14:foregroundMark x1="92209" y1="55230" x2="92209" y2="55230"/>
                        <a14:foregroundMark x1="92209" y1="55230" x2="92326" y2="58577"/>
                        <a14:backgroundMark x1="38953" y1="79289" x2="42558" y2="89331"/>
                        <a14:backgroundMark x1="42558" y1="89331" x2="43023" y2="95188"/>
                        <a14:backgroundMark x1="90349" y1="16946" x2="90349" y2="16946"/>
                        <a14:backgroundMark x1="88837" y1="7113" x2="87674" y2="15481"/>
                        <a14:backgroundMark x1="87674" y1="15481" x2="91047" y2="19874"/>
                        <a14:backgroundMark x1="91047" y1="19874" x2="93023" y2="21130"/>
                        <a14:backgroundMark x1="89884" y1="2929" x2="81395" y2="10251"/>
                        <a14:backgroundMark x1="81395" y1="10251" x2="78256" y2="15272"/>
                        <a14:backgroundMark x1="78256" y1="15272" x2="78140" y2="22385"/>
                        <a14:backgroundMark x1="78140" y1="22385" x2="86279" y2="23222"/>
                        <a14:backgroundMark x1="86279" y1="23222" x2="96744" y2="16946"/>
                        <a14:backgroundMark x1="96744" y1="16946" x2="96860" y2="16946"/>
                        <a14:backgroundMark x1="88605" y1="23431" x2="92674" y2="28243"/>
                        <a14:backgroundMark x1="92674" y1="28243" x2="94419" y2="34728"/>
                        <a14:backgroundMark x1="94419" y1="34728" x2="91977" y2="40377"/>
                        <a14:backgroundMark x1="91977" y1="40377" x2="97442" y2="41423"/>
                        <a14:backgroundMark x1="97442" y1="41423" x2="97674" y2="41213"/>
                        <a14:backgroundMark x1="89070" y1="45607" x2="89879" y2="50409"/>
                        <a14:backgroundMark x1="95177" y1="47199" x2="98023" y2="44142"/>
                        <a14:backgroundMark x1="93565" y1="48931" x2="94476" y2="47952"/>
                        <a14:backgroundMark x1="92894" y1="49652" x2="93396" y2="49113"/>
                        <a14:backgroundMark x1="98023" y1="44142" x2="99302" y2="45816"/>
                        <a14:backgroundMark x1="90116" y1="51674" x2="90349" y2="51674"/>
                        <a14:backgroundMark x1="91977" y1="4812" x2="95581" y2="1464"/>
                        <a14:backgroundMark x1="95581" y1="1464" x2="91395" y2="2092"/>
                        <a14:backgroundMark x1="91395" y1="2092" x2="94186" y2="3138"/>
                        <a14:backgroundMark x1="89535" y1="4184" x2="97558" y2="1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81"/>
          <a:stretch/>
        </p:blipFill>
        <p:spPr>
          <a:xfrm rot="10800000">
            <a:off x="0" y="13568"/>
            <a:ext cx="4357255" cy="45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5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플루엔자</a:t>
            </a:r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_?</a:t>
            </a: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인플루엔자 정의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pic>
        <p:nvPicPr>
          <p:cNvPr id="32" name="그림 31" descr="조류, 동물, 앉아있는이(가) 표시된 사진&#10;&#10;자동 생성된 설명">
            <a:extLst>
              <a:ext uri="{FF2B5EF4-FFF2-40B4-BE49-F238E27FC236}">
                <a16:creationId xmlns:a16="http://schemas.microsoft.com/office/drawing/2014/main" id="{44B73E1D-4826-4FE2-8129-14DB7E5A9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F3F3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8" b="38912" l="3721" r="40349">
                        <a14:foregroundMark x1="26860" y1="2720" x2="12558" y2="628"/>
                        <a14:foregroundMark x1="4884" y1="11925" x2="3837" y2="12971"/>
                        <a14:foregroundMark x1="39884" y1="20502" x2="40349" y2="17782"/>
                        <a14:foregroundMark x1="24651" y1="37448" x2="24070" y2="34100"/>
                        <a14:foregroundMark x1="26047" y1="38703" x2="25349" y2="36820"/>
                        <a14:foregroundMark x1="26512" y1="38494" x2="25465" y2="37238"/>
                        <a14:foregroundMark x1="25581" y1="38912" x2="22558" y2="38703"/>
                        <a14:backgroundMark x1="7791" y1="16318" x2="7907" y2="15063"/>
                        <a14:backgroundMark x1="8256" y1="19038" x2="7558" y2="17364"/>
                        <a14:backgroundMark x1="8023" y1="17364" x2="8372" y2="14644"/>
                        <a14:backgroundMark x1="8256" y1="18828" x2="8023" y2="15063"/>
                        <a14:backgroundMark x1="8837" y1="14017" x2="9302" y2="21130"/>
                        <a14:backgroundMark x1="9302" y1="21130" x2="11395" y2="21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256" b="56894"/>
          <a:stretch/>
        </p:blipFill>
        <p:spPr>
          <a:xfrm rot="10800000">
            <a:off x="5402306" y="4691858"/>
            <a:ext cx="3997765" cy="2166142"/>
          </a:xfrm>
          <a:prstGeom prst="rect">
            <a:avLst/>
          </a:prstGeom>
        </p:spPr>
      </p:pic>
      <p:pic>
        <p:nvPicPr>
          <p:cNvPr id="33" name="그림 32" descr="조류, 동물, 앉아있는이(가) 표시된 사진&#10;&#10;자동 생성된 설명">
            <a:extLst>
              <a:ext uri="{FF2B5EF4-FFF2-40B4-BE49-F238E27FC236}">
                <a16:creationId xmlns:a16="http://schemas.microsoft.com/office/drawing/2014/main" id="{46DA17E7-F22B-433F-A4B7-FD934C190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3F3F3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91" l="10000" r="98721">
                        <a14:foregroundMark x1="50116" y1="54603" x2="48372" y2="59414"/>
                        <a14:foregroundMark x1="72326" y1="74895" x2="73372" y2="84937"/>
                        <a14:foregroundMark x1="73372" y1="84937" x2="75698" y2="90167"/>
                        <a14:foregroundMark x1="79186" y1="66736" x2="78721" y2="93096"/>
                        <a14:foregroundMark x1="78721" y1="93096" x2="72674" y2="91423"/>
                        <a14:foregroundMark x1="72674" y1="91423" x2="71512" y2="80335"/>
                        <a14:foregroundMark x1="79767" y1="68201" x2="93837" y2="84310"/>
                        <a14:foregroundMark x1="93837" y1="84310" x2="93837" y2="84310"/>
                        <a14:foregroundMark x1="69419" y1="93096" x2="75930" y2="96653"/>
                        <a14:foregroundMark x1="75930" y1="96653" x2="88256" y2="97490"/>
                        <a14:foregroundMark x1="88605" y1="85983" x2="94767" y2="94351"/>
                        <a14:foregroundMark x1="94767" y1="94351" x2="95814" y2="96862"/>
                        <a14:foregroundMark x1="90116" y1="67782" x2="94767" y2="75314"/>
                        <a14:foregroundMark x1="94767" y1="75314" x2="95465" y2="78870"/>
                        <a14:foregroundMark x1="95000" y1="75732" x2="96628" y2="99791"/>
                        <a14:foregroundMark x1="98256" y1="70502" x2="98256" y2="84100"/>
                        <a14:foregroundMark x1="98256" y1="84100" x2="98256" y2="84100"/>
                        <a14:foregroundMark x1="96512" y1="84310" x2="98837" y2="96234"/>
                        <a14:foregroundMark x1="84767" y1="41841" x2="87209" y2="36820"/>
                        <a14:foregroundMark x1="94535" y1="51674" x2="94302" y2="51674"/>
                        <a14:foregroundMark x1="94419" y1="51464" x2="94109" y2="52180"/>
                        <a14:foregroundMark x1="94026" y1="52068" x2="94186" y2="51674"/>
                        <a14:foregroundMark x1="92326" y1="58787" x2="92372" y2="56692"/>
                        <a14:foregroundMark x1="92335" y1="56755" x2="92558" y2="61297"/>
                        <a14:foregroundMark x1="92558" y1="61297" x2="92558" y2="61715"/>
                        <a14:foregroundMark x1="92558" y1="52720" x2="92442" y2="56485"/>
                        <a14:foregroundMark x1="92558" y1="54812" x2="92558" y2="54812"/>
                        <a14:foregroundMark x1="92209" y1="55230" x2="92209" y2="55230"/>
                        <a14:foregroundMark x1="92209" y1="55230" x2="92326" y2="58577"/>
                        <a14:backgroundMark x1="38953" y1="79289" x2="42558" y2="89331"/>
                        <a14:backgroundMark x1="42558" y1="89331" x2="43023" y2="95188"/>
                        <a14:backgroundMark x1="90349" y1="16946" x2="90349" y2="16946"/>
                        <a14:backgroundMark x1="88837" y1="7113" x2="87674" y2="15481"/>
                        <a14:backgroundMark x1="87674" y1="15481" x2="91047" y2="19874"/>
                        <a14:backgroundMark x1="91047" y1="19874" x2="93023" y2="21130"/>
                        <a14:backgroundMark x1="89884" y1="2929" x2="81395" y2="10251"/>
                        <a14:backgroundMark x1="81395" y1="10251" x2="78256" y2="15272"/>
                        <a14:backgroundMark x1="78256" y1="15272" x2="78140" y2="22385"/>
                        <a14:backgroundMark x1="78140" y1="22385" x2="86279" y2="23222"/>
                        <a14:backgroundMark x1="86279" y1="23222" x2="96744" y2="16946"/>
                        <a14:backgroundMark x1="96744" y1="16946" x2="96860" y2="16946"/>
                        <a14:backgroundMark x1="88605" y1="23431" x2="92674" y2="28243"/>
                        <a14:backgroundMark x1="92674" y1="28243" x2="94419" y2="34728"/>
                        <a14:backgroundMark x1="94419" y1="34728" x2="91977" y2="40377"/>
                        <a14:backgroundMark x1="91977" y1="40377" x2="97442" y2="41423"/>
                        <a14:backgroundMark x1="97442" y1="41423" x2="97674" y2="41213"/>
                        <a14:backgroundMark x1="89070" y1="45607" x2="89879" y2="50409"/>
                        <a14:backgroundMark x1="95177" y1="47199" x2="98023" y2="44142"/>
                        <a14:backgroundMark x1="93565" y1="48931" x2="94476" y2="47952"/>
                        <a14:backgroundMark x1="92894" y1="49652" x2="93396" y2="49113"/>
                        <a14:backgroundMark x1="98023" y1="44142" x2="99302" y2="45816"/>
                        <a14:backgroundMark x1="90116" y1="51674" x2="90349" y2="51674"/>
                        <a14:backgroundMark x1="91977" y1="4812" x2="95581" y2="1464"/>
                        <a14:backgroundMark x1="95581" y1="1464" x2="91395" y2="2092"/>
                        <a14:backgroundMark x1="91395" y1="2092" x2="94186" y2="3138"/>
                        <a14:backgroundMark x1="89535" y1="4184" x2="97558" y2="1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81"/>
          <a:stretch/>
        </p:blipFill>
        <p:spPr>
          <a:xfrm>
            <a:off x="7834745" y="2354707"/>
            <a:ext cx="4357255" cy="45032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0366DD-38FB-447C-A5C1-2CCBFBE96AB9}"/>
              </a:ext>
            </a:extLst>
          </p:cNvPr>
          <p:cNvSpPr/>
          <p:nvPr/>
        </p:nvSpPr>
        <p:spPr>
          <a:xfrm>
            <a:off x="3119438" y="32383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흔히 ‘독감’ 이라 알려져 있으며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인플루엔자 바이러스에 의해 발병되는 급성 호흡기 질환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619092-9F73-47AD-92B0-020F9CEF1E02}"/>
              </a:ext>
            </a:extLst>
          </p:cNvPr>
          <p:cNvSpPr/>
          <p:nvPr/>
        </p:nvSpPr>
        <p:spPr>
          <a:xfrm>
            <a:off x="4372812" y="2431075"/>
            <a:ext cx="3589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“ </a:t>
            </a:r>
            <a:r>
              <a: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인플루엔자 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(influenza) 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 이유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인플루엔자 발병 요인</a:t>
            </a:r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_?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F02A7-439E-49D2-8978-59241C1D623A}"/>
              </a:ext>
            </a:extLst>
          </p:cNvPr>
          <p:cNvSpPr txBox="1"/>
          <p:nvPr/>
        </p:nvSpPr>
        <p:spPr>
          <a:xfrm>
            <a:off x="2431906" y="5317321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기상적 요인 외 </a:t>
            </a:r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인플루엔자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 </a:t>
            </a:r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발병하는 요인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에는 무엇이 있을까 </a:t>
            </a:r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</p:txBody>
      </p:sp>
      <p:pic>
        <p:nvPicPr>
          <p:cNvPr id="6" name="그림 5" descr="사람, 실내, 아기이(가) 표시된 사진&#10;&#10;자동 생성된 설명">
            <a:extLst>
              <a:ext uri="{FF2B5EF4-FFF2-40B4-BE49-F238E27FC236}">
                <a16:creationId xmlns:a16="http://schemas.microsoft.com/office/drawing/2014/main" id="{1537CDDE-88A5-4620-937E-4FC58E53D2A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99" y="1887684"/>
            <a:ext cx="5463678" cy="308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 설명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프로젝트에 사용된 변수 설명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B84C40-BE34-4F67-9F09-3E2E5333E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14773"/>
              </p:ext>
            </p:extLst>
          </p:nvPr>
        </p:nvGraphicFramePr>
        <p:xfrm>
          <a:off x="1853904" y="2107380"/>
          <a:ext cx="8627067" cy="380300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63665">
                  <a:extLst>
                    <a:ext uri="{9D8B030D-6E8A-4147-A177-3AD203B41FA5}">
                      <a16:colId xmlns:a16="http://schemas.microsoft.com/office/drawing/2014/main" val="587571610"/>
                    </a:ext>
                  </a:extLst>
                </a:gridCol>
                <a:gridCol w="2007630">
                  <a:extLst>
                    <a:ext uri="{9D8B030D-6E8A-4147-A177-3AD203B41FA5}">
                      <a16:colId xmlns:a16="http://schemas.microsoft.com/office/drawing/2014/main" val="138667998"/>
                    </a:ext>
                  </a:extLst>
                </a:gridCol>
                <a:gridCol w="3902331">
                  <a:extLst>
                    <a:ext uri="{9D8B030D-6E8A-4147-A177-3AD203B41FA5}">
                      <a16:colId xmlns:a16="http://schemas.microsoft.com/office/drawing/2014/main" val="1085337300"/>
                    </a:ext>
                  </a:extLst>
                </a:gridCol>
                <a:gridCol w="1553441">
                  <a:extLst>
                    <a:ext uri="{9D8B030D-6E8A-4147-A177-3AD203B41FA5}">
                      <a16:colId xmlns:a16="http://schemas.microsoft.com/office/drawing/2014/main" val="2983759699"/>
                    </a:ext>
                  </a:extLst>
                </a:gridCol>
              </a:tblGrid>
              <a:tr h="390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변수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단위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69211"/>
                  </a:ext>
                </a:extLst>
              </a:tr>
              <a:tr h="4597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Y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인플루엔자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의사환자분율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발생환자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환자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1000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명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)</a:t>
                      </a:r>
                      <a:endParaRPr lang="en-US" altLang="ko-KR" sz="1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37617"/>
                  </a:ext>
                </a:extLst>
              </a:tr>
              <a:tr h="4829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X1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입국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인천공항 국내 내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·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외국인 합계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명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(10000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명 당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341024"/>
                  </a:ext>
                </a:extLst>
              </a:tr>
              <a:tr h="4918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X2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교통량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월 평균 일반 도로 이용량 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건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(1000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건 당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632574"/>
                  </a:ext>
                </a:extLst>
              </a:tr>
              <a:tr h="499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X3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도시가스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가정용 도시가스 사용량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TOE*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206920"/>
                  </a:ext>
                </a:extLst>
              </a:tr>
              <a:tr h="464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구글검색량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구글 검색어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독감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타밍플루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%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21171"/>
                  </a:ext>
                </a:extLst>
              </a:tr>
              <a:tr h="5319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감기가능지수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최저기온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일교차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기압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습도를 등급을 매겨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요소별 가중치를 곱한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%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722507"/>
                  </a:ext>
                </a:extLst>
              </a:tr>
              <a:tr h="464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X6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PM10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월 평균 미세먼지 농도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㎍/m³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2752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CD4D977-5650-4EB0-9D9B-8427C116076F}"/>
              </a:ext>
            </a:extLst>
          </p:cNvPr>
          <p:cNvSpPr/>
          <p:nvPr/>
        </p:nvSpPr>
        <p:spPr>
          <a:xfrm>
            <a:off x="7474298" y="5930324"/>
            <a:ext cx="30556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* </a:t>
            </a:r>
            <a:r>
              <a:rPr lang="ko-KR" altLang="en-US" sz="12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석유 </a:t>
            </a:r>
            <a:r>
              <a:rPr lang="en-US" altLang="ko-KR" sz="12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톤을 연소시킬 때 발생하는 에너지량</a:t>
            </a:r>
          </a:p>
        </p:txBody>
      </p:sp>
    </p:spTree>
    <p:extLst>
      <p:ext uri="{BB962C8B-B14F-4D97-AF65-F5344CB8AC3E}">
        <p14:creationId xmlns:p14="http://schemas.microsoft.com/office/powerpoint/2010/main" val="265625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심극한정리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정규분포를 따르는가</a:t>
            </a:r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_?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pic>
        <p:nvPicPr>
          <p:cNvPr id="3" name="그림 2" descr="스크린샷, 컴퓨터, 실내이(가) 표시된 사진&#10;&#10;자동 생성된 설명">
            <a:extLst>
              <a:ext uri="{FF2B5EF4-FFF2-40B4-BE49-F238E27FC236}">
                <a16:creationId xmlns:a16="http://schemas.microsoft.com/office/drawing/2014/main" id="{49CEF574-F399-4AF5-B82C-08881388C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0" t="46336" r="498" b="1316"/>
          <a:stretch/>
        </p:blipFill>
        <p:spPr>
          <a:xfrm>
            <a:off x="3458874" y="2015672"/>
            <a:ext cx="5417127" cy="3340678"/>
          </a:xfrm>
          <a:prstGeom prst="rect">
            <a:avLst/>
          </a:prstGeom>
        </p:spPr>
      </p:pic>
      <p:pic>
        <p:nvPicPr>
          <p:cNvPr id="5" name="그림 4" descr="스크린샷, 지도, 실내이(가) 표시된 사진&#10;&#10;자동 생성된 설명">
            <a:extLst>
              <a:ext uri="{FF2B5EF4-FFF2-40B4-BE49-F238E27FC236}">
                <a16:creationId xmlns:a16="http://schemas.microsoft.com/office/drawing/2014/main" id="{FDF76497-96B3-41AC-9D8D-D285880BA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1" t="46771" r="511" b="882"/>
          <a:stretch/>
        </p:blipFill>
        <p:spPr>
          <a:xfrm>
            <a:off x="3458875" y="2015672"/>
            <a:ext cx="5417126" cy="33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술 통계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변수 설명</a:t>
            </a:r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 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변수들의 기술통계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862A8-B887-46FB-A2F9-243DE32FF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042" y="2090550"/>
            <a:ext cx="7264792" cy="38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2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술 통계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변수 설명</a:t>
            </a:r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 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변수들의 기술통계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167FD46-9FC9-4A15-B5AA-066FC6D69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014423"/>
              </p:ext>
            </p:extLst>
          </p:nvPr>
        </p:nvGraphicFramePr>
        <p:xfrm>
          <a:off x="1063055" y="2393130"/>
          <a:ext cx="10226530" cy="336759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10832">
                  <a:extLst>
                    <a:ext uri="{9D8B030D-6E8A-4147-A177-3AD203B41FA5}">
                      <a16:colId xmlns:a16="http://schemas.microsoft.com/office/drawing/2014/main" val="587571610"/>
                    </a:ext>
                  </a:extLst>
                </a:gridCol>
                <a:gridCol w="1184563">
                  <a:extLst>
                    <a:ext uri="{9D8B030D-6E8A-4147-A177-3AD203B41FA5}">
                      <a16:colId xmlns:a16="http://schemas.microsoft.com/office/drawing/2014/main" val="138667998"/>
                    </a:ext>
                  </a:extLst>
                </a:gridCol>
                <a:gridCol w="1205346">
                  <a:extLst>
                    <a:ext uri="{9D8B030D-6E8A-4147-A177-3AD203B41FA5}">
                      <a16:colId xmlns:a16="http://schemas.microsoft.com/office/drawing/2014/main" val="1085337300"/>
                    </a:ext>
                  </a:extLst>
                </a:gridCol>
                <a:gridCol w="1236518">
                  <a:extLst>
                    <a:ext uri="{9D8B030D-6E8A-4147-A177-3AD203B41FA5}">
                      <a16:colId xmlns:a16="http://schemas.microsoft.com/office/drawing/2014/main" val="2983759699"/>
                    </a:ext>
                  </a:extLst>
                </a:gridCol>
                <a:gridCol w="1629062">
                  <a:extLst>
                    <a:ext uri="{9D8B030D-6E8A-4147-A177-3AD203B41FA5}">
                      <a16:colId xmlns:a16="http://schemas.microsoft.com/office/drawing/2014/main" val="325858431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98043662"/>
                    </a:ext>
                  </a:extLst>
                </a:gridCol>
                <a:gridCol w="1370734">
                  <a:extLst>
                    <a:ext uri="{9D8B030D-6E8A-4147-A177-3AD203B41FA5}">
                      <a16:colId xmlns:a16="http://schemas.microsoft.com/office/drawing/2014/main" val="2531084987"/>
                    </a:ext>
                  </a:extLst>
                </a:gridCol>
                <a:gridCol w="1189325">
                  <a:extLst>
                    <a:ext uri="{9D8B030D-6E8A-4147-A177-3AD203B41FA5}">
                      <a16:colId xmlns:a16="http://schemas.microsoft.com/office/drawing/2014/main" val="2918851870"/>
                    </a:ext>
                  </a:extLst>
                </a:gridCol>
              </a:tblGrid>
              <a:tr h="3793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600" b="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인플루엔자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입국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교통량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도시가스 사용량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구글검색량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감기가능지수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PM10</a:t>
                      </a:r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69211"/>
                  </a:ext>
                </a:extLst>
              </a:tr>
              <a:tr h="4597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Min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-0.6740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86.42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86.0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37617"/>
                  </a:ext>
                </a:extLst>
              </a:tr>
              <a:tr h="4829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Median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1.4066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128.76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15.12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583.5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6.75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59.85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341024"/>
                  </a:ext>
                </a:extLst>
              </a:tr>
              <a:tr h="4918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Max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4.0704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293.24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19.95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2266.0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66.50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100.00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106.00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632574"/>
                  </a:ext>
                </a:extLst>
              </a:tr>
              <a:tr h="166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Mean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1.5151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151.52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15.48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865.7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11.28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61.54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50.96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206920"/>
                  </a:ext>
                </a:extLst>
              </a:tr>
              <a:tr h="385875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Sd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0.9905374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56.364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1.9642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626.67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13.092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25.038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15.564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87134084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Var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0.9811643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3176.9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3.8579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392721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171.41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626.88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242.23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839082144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Cor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-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0.4211796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-0.6441551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0.5257284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0.472529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0.581554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0.2030726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690245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5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4B49A-15B2-46C1-81FC-A097E07FD88C}"/>
              </a:ext>
            </a:extLst>
          </p:cNvPr>
          <p:cNvSpPr txBox="1"/>
          <p:nvPr/>
        </p:nvSpPr>
        <p:spPr>
          <a:xfrm>
            <a:off x="1099930" y="350053"/>
            <a:ext cx="35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중공선성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89B275FE-62D5-4A5B-A430-D9EE942FD0CE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6F55C6-A7B6-484B-8A8C-61030AA544F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변수 설명</a:t>
            </a:r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 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변수들의 다중공선성</a:t>
            </a:r>
            <a:endParaRPr lang="en-US" altLang="ko-KR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2289B9-CA1F-4ED7-ACB5-57F0954C9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599658"/>
              </p:ext>
            </p:extLst>
          </p:nvPr>
        </p:nvGraphicFramePr>
        <p:xfrm>
          <a:off x="1853904" y="2107380"/>
          <a:ext cx="3171295" cy="333437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70346">
                  <a:extLst>
                    <a:ext uri="{9D8B030D-6E8A-4147-A177-3AD203B41FA5}">
                      <a16:colId xmlns:a16="http://schemas.microsoft.com/office/drawing/2014/main" val="587571610"/>
                    </a:ext>
                  </a:extLst>
                </a:gridCol>
                <a:gridCol w="1500949">
                  <a:extLst>
                    <a:ext uri="{9D8B030D-6E8A-4147-A177-3AD203B41FA5}">
                      <a16:colId xmlns:a16="http://schemas.microsoft.com/office/drawing/2014/main" val="138667998"/>
                    </a:ext>
                  </a:extLst>
                </a:gridCol>
              </a:tblGrid>
              <a:tr h="3907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VIF (LM)</a:t>
                      </a:r>
                      <a:endParaRPr lang="ko-KR" altLang="en-US" sz="18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69211"/>
                  </a:ext>
                </a:extLst>
              </a:tr>
              <a:tr h="4829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입국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1.675765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341024"/>
                  </a:ext>
                </a:extLst>
              </a:tr>
              <a:tr h="491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교통량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1.987065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632574"/>
                  </a:ext>
                </a:extLst>
              </a:tr>
              <a:tr h="4995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도시가스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3.437729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206920"/>
                  </a:ext>
                </a:extLst>
              </a:tr>
              <a:tr h="464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구글검색량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1.198673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21171"/>
                  </a:ext>
                </a:extLst>
              </a:tr>
              <a:tr h="5319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감기가능지수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3.657781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722507"/>
                  </a:ext>
                </a:extLst>
              </a:tr>
              <a:tr h="464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PM10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1.651249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275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5007E64-DE69-4AD9-B1CD-2942AD3A3219}"/>
              </a:ext>
            </a:extLst>
          </p:cNvPr>
          <p:cNvSpPr txBox="1"/>
          <p:nvPr/>
        </p:nvSpPr>
        <p:spPr>
          <a:xfrm>
            <a:off x="7566019" y="4236666"/>
            <a:ext cx="3391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10 </a:t>
            </a:r>
            <a:r>
              <a:rPr lang="ko-KR" altLang="en-US" sz="2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이상인 값은 없음으로</a:t>
            </a:r>
            <a:endParaRPr lang="en-US" altLang="ko-KR" sz="20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다중공선성 문제 없음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4129B-93E2-41B3-BCAF-E6532E93CF6A}"/>
              </a:ext>
            </a:extLst>
          </p:cNvPr>
          <p:cNvSpPr txBox="1"/>
          <p:nvPr/>
        </p:nvSpPr>
        <p:spPr>
          <a:xfrm>
            <a:off x="7361960" y="2268319"/>
            <a:ext cx="3667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분산 팽창 요인을 활용하여 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VIF(LM)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값이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10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이상</a:t>
            </a:r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이면 </a:t>
            </a:r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다중공산성이 있다고 판단 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149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823</Words>
  <Application>Microsoft Office PowerPoint</Application>
  <PresentationFormat>와이드스크린</PresentationFormat>
  <Paragraphs>289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KoPub돋움체 Medium</vt:lpstr>
      <vt:lpstr>맑은 고딕</vt:lpstr>
      <vt:lpstr>Arial</vt:lpstr>
      <vt:lpstr>KoPub돋움체 Bold</vt:lpstr>
      <vt:lpstr>DX시인과나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186</cp:revision>
  <dcterms:created xsi:type="dcterms:W3CDTF">2019-05-30T02:34:20Z</dcterms:created>
  <dcterms:modified xsi:type="dcterms:W3CDTF">2019-06-05T05:25:44Z</dcterms:modified>
</cp:coreProperties>
</file>